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19"/>
  </p:notesMasterIdLst>
  <p:handoutMasterIdLst>
    <p:handoutMasterId r:id="rId20"/>
  </p:handoutMasterIdLst>
  <p:sldIdLst>
    <p:sldId id="668" r:id="rId6"/>
    <p:sldId id="1006" r:id="rId7"/>
    <p:sldId id="998" r:id="rId8"/>
    <p:sldId id="999" r:id="rId9"/>
    <p:sldId id="1007" r:id="rId10"/>
    <p:sldId id="1008" r:id="rId11"/>
    <p:sldId id="1000" r:id="rId12"/>
    <p:sldId id="1001" r:id="rId13"/>
    <p:sldId id="1010" r:id="rId14"/>
    <p:sldId id="1002" r:id="rId15"/>
    <p:sldId id="1003" r:id="rId16"/>
    <p:sldId id="1004" r:id="rId17"/>
    <p:sldId id="672" r:id="rId1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06"/>
            <p14:sldId id="998"/>
            <p14:sldId id="999"/>
            <p14:sldId id="1007"/>
            <p14:sldId id="1008"/>
            <p14:sldId id="1000"/>
            <p14:sldId id="1001"/>
            <p14:sldId id="1010"/>
            <p14:sldId id="1002"/>
            <p14:sldId id="1003"/>
            <p14:sldId id="1004"/>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77" autoAdjust="0"/>
    <p:restoredTop sz="65330" autoAdjust="0"/>
  </p:normalViewPr>
  <p:slideViewPr>
    <p:cSldViewPr snapToGrid="0">
      <p:cViewPr varScale="1">
        <p:scale>
          <a:sx n="31" d="100"/>
          <a:sy n="31" d="100"/>
        </p:scale>
        <p:origin x="1844" y="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used </a:t>
            </a:r>
            <a:r>
              <a:rPr lang="en-US" dirty="0" err="1" smtClean="0"/>
              <a:t>git</a:t>
            </a:r>
            <a:r>
              <a:rPr lang="en-US" dirty="0" smtClean="0"/>
              <a:t> on the remote workstations. Chef and the Chef community uses </a:t>
            </a:r>
            <a:r>
              <a:rPr lang="en-US" dirty="0" err="1" smtClean="0"/>
              <a:t>git</a:t>
            </a:r>
            <a:r>
              <a:rPr lang="en-US" dirty="0" smtClean="0"/>
              <a:t> to manage the source code that we write. It is not required that you install </a:t>
            </a:r>
            <a:r>
              <a:rPr lang="en-US" dirty="0" err="1" smtClean="0"/>
              <a:t>git</a:t>
            </a:r>
            <a:r>
              <a:rPr lang="en-US" dirty="0" smtClean="0"/>
              <a:t> or use </a:t>
            </a:r>
            <a:r>
              <a:rPr lang="en-US" dirty="0" err="1" smtClean="0"/>
              <a:t>git</a:t>
            </a:r>
            <a:r>
              <a:rPr lang="en-US" dirty="0" smtClean="0"/>
              <a:t> when working with source code. However, we strongly recommend you use a version control tool and if you have not selected one then please install and use </a:t>
            </a:r>
            <a:r>
              <a:rPr lang="en-US" dirty="0" err="1" smtClean="0"/>
              <a:t>git</a:t>
            </a:r>
            <a:r>
              <a:rPr lang="en-US" dirty="0" smtClean="0"/>
              <a:t>. It's great once you get through the onerous learning curve.</a:t>
            </a:r>
          </a:p>
          <a:p>
            <a:endParaRPr lang="en-US" dirty="0" smtClean="0"/>
          </a:p>
          <a:p>
            <a:r>
              <a:rPr lang="en-US" dirty="0" smtClean="0"/>
              <a:t>TBD: Have them</a:t>
            </a:r>
            <a:r>
              <a:rPr lang="en-US" baseline="0" dirty="0" smtClean="0"/>
              <a:t> install </a:t>
            </a:r>
            <a:r>
              <a:rPr lang="en-US" baseline="0" dirty="0" err="1" smtClean="0"/>
              <a:t>git</a:t>
            </a:r>
            <a:r>
              <a:rPr lang="en-US" baseline="0" dirty="0" smtClean="0"/>
              <a:t> unless they aren't allowed to. Instructor Note; If a student can't or don't want to install </a:t>
            </a:r>
            <a:r>
              <a:rPr lang="en-US" baseline="0" dirty="0" err="1" smtClean="0"/>
              <a:t>git</a:t>
            </a:r>
            <a:r>
              <a:rPr lang="en-US" baseline="0" dirty="0" smtClean="0"/>
              <a:t>, tell them no prob...</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8639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have experienced with this introduction to working with Chef a lot of what you are doing is writing source code in an editor. When working with Chef you spend a large time editing files, saving your work, and then opening more files. Whatever editor you use should optimize for this workflow.</a:t>
            </a:r>
          </a:p>
          <a:p>
            <a:endParaRPr lang="en-US" dirty="0" smtClean="0"/>
          </a:p>
          <a:p>
            <a:r>
              <a:rPr lang="en-US" dirty="0" smtClean="0"/>
              <a:t>A large number of basic editors that come standard on your operating system are capable to work with chef: notepad; </a:t>
            </a:r>
            <a:r>
              <a:rPr lang="en-US" dirty="0" err="1" smtClean="0"/>
              <a:t>textedit</a:t>
            </a:r>
            <a:r>
              <a:rPr lang="en-US" dirty="0" smtClean="0"/>
              <a:t>; </a:t>
            </a:r>
            <a:r>
              <a:rPr lang="en-US" dirty="0" err="1" smtClean="0"/>
              <a:t>kedit</a:t>
            </a:r>
            <a:r>
              <a:rPr lang="en-US" dirty="0" smtClean="0"/>
              <a:t>; etc. However, they are not always optimized for this workflow.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8664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At GitHub, we're building the text editor we've always wanted--tool you can customize to do anything, but also use productively on the first day without ever touching a config file. Atom is modern, approachable, and hackable to the core. We can't wait to see what you build with it.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You</a:t>
            </a:r>
            <a:r>
              <a:rPr lang="en-US" baseline="0" dirty="0" smtClean="0"/>
              <a:t> can download Atom at this time if you don't already have it. You could also use Sublime Text if you already have it.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126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been doing a lot of great work with Chef on this remote workstation that we have provided for you.</a:t>
            </a:r>
          </a:p>
          <a:p>
            <a:endParaRPr lang="en-US" dirty="0" smtClean="0"/>
          </a:p>
          <a:p>
            <a:r>
              <a:rPr lang="en-US" dirty="0" smtClean="0"/>
              <a:t>In this section we will walk through the installation of the necessary tools and the commands to verify your installation.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202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become a successful Chef developer, you will want to install Chef</a:t>
            </a:r>
            <a:r>
              <a:rPr lang="en-US" baseline="0" dirty="0" smtClean="0"/>
              <a:t> </a:t>
            </a:r>
            <a:r>
              <a:rPr lang="en-US" dirty="0" smtClean="0"/>
              <a:t>tools on your local workstation. These tools are available in the Chef Development Kit (ChefDK). After the installation is complete, we will verify that the various tools are working.</a:t>
            </a:r>
          </a:p>
          <a:p>
            <a:endParaRPr lang="en-US" dirty="0" smtClean="0"/>
          </a:p>
          <a:p>
            <a:r>
              <a:rPr lang="en-US" dirty="0" smtClean="0"/>
              <a:t>Then we will download a copy of the cookbooks that we created together.</a:t>
            </a:r>
          </a:p>
          <a:p>
            <a:endParaRPr lang="en-US" dirty="0" smtClean="0"/>
          </a:p>
          <a:p>
            <a:r>
              <a:rPr lang="en-US" dirty="0" smtClean="0"/>
              <a:t>After that you can optionally download a number of other tools that will help you in your journey using Chef. The first is </a:t>
            </a:r>
            <a:r>
              <a:rPr lang="en-US" dirty="0" err="1" smtClean="0"/>
              <a:t>git</a:t>
            </a:r>
            <a:r>
              <a:rPr lang="en-US" dirty="0" smtClean="0"/>
              <a:t> and the second is a text editor.</a:t>
            </a:r>
          </a:p>
          <a:p>
            <a:endParaRPr lang="en-US" dirty="0" smtClean="0"/>
          </a:p>
          <a:p>
            <a:r>
              <a:rPr lang="en-US" dirty="0" smtClean="0"/>
              <a:t>Let's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0969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Throughout this course we have been using a number of tools found within the ChefDK. The ChefDK contains tools like 'chef-apply', 'chef-client', and 'kitchen'. It also has a number of other great tools that we will use when connecting to a Chef Server, managing cookbook dependencies, or ensuring the quality of the cookbooks that we write.</a:t>
            </a:r>
          </a:p>
          <a:p>
            <a:endParaRPr lang="en-US" dirty="0" smtClean="0"/>
          </a:p>
          <a:p>
            <a:r>
              <a:rPr lang="en-US" dirty="0" smtClean="0"/>
              <a:t>You can download the ChefDK at https://downloads.chef.io/chef-dk. </a:t>
            </a:r>
          </a:p>
          <a:p>
            <a:endParaRPr lang="en-US" dirty="0" smtClean="0"/>
          </a:p>
          <a:p>
            <a:r>
              <a:rPr lang="en-US" dirty="0" smtClean="0"/>
              <a:t>TBD: Shouldn't</a:t>
            </a:r>
            <a:r>
              <a:rPr lang="en-US" baseline="0" dirty="0" smtClean="0"/>
              <a:t> they have already downloaded prior class or on morning 1?</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8587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ChefDK is a tool chain built on top of the Ruby programming language. To assist with making the tools more portable to all platforms we package Ruby and all these tools together in a single platform specific installation package.</a:t>
            </a:r>
          </a:p>
          <a:p>
            <a:endParaRPr lang="en-US" dirty="0" smtClean="0"/>
          </a:p>
          <a:p>
            <a:r>
              <a:rPr lang="en-US" dirty="0" smtClean="0"/>
              <a:t>The installer does not install any particular graphical</a:t>
            </a:r>
            <a:r>
              <a:rPr lang="en-US" baseline="0" dirty="0" smtClean="0"/>
              <a:t> </a:t>
            </a:r>
            <a:r>
              <a:rPr lang="en-US" dirty="0" smtClean="0"/>
              <a:t>user</a:t>
            </a:r>
            <a:r>
              <a:rPr lang="en-US" baseline="0" dirty="0" smtClean="0"/>
              <a:t> </a:t>
            </a:r>
            <a:r>
              <a:rPr lang="en-US" dirty="0" smtClean="0"/>
              <a:t>interface, GUI, but instead installs the command-line tools we have been using thus far.</a:t>
            </a:r>
          </a:p>
          <a:p>
            <a:endParaRPr lang="en-US" dirty="0" smtClean="0"/>
          </a:p>
          <a:p>
            <a:r>
              <a:rPr lang="en-US" dirty="0" smtClean="0"/>
              <a:t>You should have</a:t>
            </a:r>
            <a:r>
              <a:rPr lang="en-US" baseline="0" dirty="0" smtClean="0"/>
              <a:t> already downloaded the ChefDK previously in this course or before class. </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5427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They should install the ChefDK locally here.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20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Please run</a:t>
            </a:r>
            <a:r>
              <a:rPr lang="en-US" baseline="0" dirty="0" smtClean="0"/>
              <a:t> these commands.</a:t>
            </a:r>
            <a:endParaRPr lang="en-US" dirty="0" smtClean="0"/>
          </a:p>
          <a:p>
            <a:endParaRPr lang="en-US" dirty="0" smtClean="0"/>
          </a:p>
          <a:p>
            <a:r>
              <a:rPr lang="en-US" dirty="0" smtClean="0"/>
              <a:t>Some of these commands, like 'chef', 'chef-client', 'ohai', and 'kitchen', are the ones that we have used on our remote workstation. Some of these commands you</a:t>
            </a:r>
            <a:r>
              <a:rPr lang="en-US" baseline="0" dirty="0" smtClean="0"/>
              <a:t> </a:t>
            </a:r>
            <a:r>
              <a:rPr lang="en-US" dirty="0" smtClean="0"/>
              <a:t>have not seen yet. Later in this course, we'll explore the commands 'knife' and 'berks'. Some of the remaining commands, like 'foodcritic' and 'rubocop', verify the quality of our cookbook code but will not be discussed in the next sections.</a:t>
            </a:r>
          </a:p>
          <a:p>
            <a:endParaRPr lang="en-US" dirty="0" smtClean="0"/>
          </a:p>
          <a:p>
            <a:r>
              <a:rPr lang="en-US" dirty="0" smtClean="0"/>
              <a:t>All of these commands have the ability to report their versions. This ensures that all the commands are installed and properly on your execution path. If any of these commands fail to run this is the time to stop and troubleshoot them.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32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78802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a:p>
            <a:endParaRPr lang="en-US" baseline="0" dirty="0" smtClean="0"/>
          </a:p>
          <a:p>
            <a:endParaRPr lang="en-US" baseline="0" dirty="0" smtClean="0"/>
          </a:p>
          <a:p>
            <a:r>
              <a:rPr lang="en-US" baseline="0" dirty="0" smtClean="0"/>
              <a:t>TBD: And shouldn't this tell them where to place the repo?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97827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552227" y="955744"/>
            <a:ext cx="2184639" cy="1759849"/>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2934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1009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6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0171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7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87718" y="955744"/>
            <a:ext cx="1949148" cy="1570148"/>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68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8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pic>
        <p:nvPicPr>
          <p:cNvPr id="21" name="Picture 20"/>
          <p:cNvPicPr>
            <a:picLocks noChangeAspect="1"/>
          </p:cNvPicPr>
          <p:nvPr userDrawn="1"/>
        </p:nvPicPr>
        <p:blipFill>
          <a:blip r:embed="rId2"/>
          <a:stretch>
            <a:fillRect/>
          </a:stretch>
        </p:blipFill>
        <p:spPr>
          <a:xfrm>
            <a:off x="13787718" y="955744"/>
            <a:ext cx="1949148" cy="1570148"/>
          </a:xfrm>
          <a:prstGeom prst="rect">
            <a:avLst/>
          </a:prstGeom>
        </p:spPr>
      </p:pic>
    </p:spTree>
    <p:extLst>
      <p:ext uri="{BB962C8B-B14F-4D97-AF65-F5344CB8AC3E}">
        <p14:creationId xmlns:p14="http://schemas.microsoft.com/office/powerpoint/2010/main" val="236316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4843370"/>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52226" y="482873"/>
            <a:ext cx="2039255" cy="203925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8-</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14" r:id="rId19"/>
    <p:sldLayoutId id="2147483815" r:id="rId20"/>
    <p:sldLayoutId id="2147483816" r:id="rId21"/>
    <p:sldLayoutId id="2147483817" r:id="rId22"/>
    <p:sldLayoutId id="2147483818"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atom.io/"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Workstation Installation</a:t>
            </a:r>
            <a:endParaRPr lang="en-US" dirty="0"/>
          </a:p>
        </p:txBody>
      </p:sp>
      <p:sp>
        <p:nvSpPr>
          <p:cNvPr id="3" name="Subtitle 2"/>
          <p:cNvSpPr>
            <a:spLocks noGrp="1"/>
          </p:cNvSpPr>
          <p:nvPr>
            <p:ph type="subTitle" idx="1"/>
          </p:nvPr>
        </p:nvSpPr>
        <p:spPr bwMode="auto"/>
        <p:txBody>
          <a:bodyPr/>
          <a:lstStyle/>
          <a:p>
            <a:r>
              <a:rPr lang="en-US" dirty="0" smtClean="0"/>
              <a:t>Configuring Your Laptop as a Workstation</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sz="3200" dirty="0" err="1"/>
              <a:t>Git</a:t>
            </a:r>
            <a:r>
              <a:rPr lang="en-US" sz="3200" dirty="0"/>
              <a:t> is a distributed revision control system with an emphasis on speed</a:t>
            </a:r>
            <a:r>
              <a:rPr lang="en-US" sz="3200" dirty="0" smtClean="0"/>
              <a:t>,</a:t>
            </a:r>
            <a:r>
              <a:rPr lang="en-US" sz="3200" dirty="0"/>
              <a:t> </a:t>
            </a:r>
            <a:r>
              <a:rPr lang="en-US" sz="3200" dirty="0" smtClean="0"/>
              <a:t>data </a:t>
            </a:r>
            <a:r>
              <a:rPr lang="en-US" sz="3200" dirty="0"/>
              <a:t>integrity, and support for distributed, non-linear workflows. </a:t>
            </a:r>
            <a:r>
              <a:rPr lang="en-US" sz="3200" dirty="0" err="1"/>
              <a:t>Git</a:t>
            </a:r>
            <a:r>
              <a:rPr lang="en-US" sz="3200"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4294967295"/>
          </p:nvPr>
        </p:nvSpPr>
        <p:spPr>
          <a:xfrm>
            <a:off x="3669213" y="7502866"/>
            <a:ext cx="8917577" cy="524133"/>
          </a:xfrm>
        </p:spPr>
        <p:txBody>
          <a:bodyPr>
            <a:normAutofit fontScale="92500" lnSpcReduction="20000"/>
          </a:bodyPr>
          <a:lstStyle/>
          <a:p>
            <a:r>
              <a:rPr lang="en-US" dirty="0"/>
              <a:t>http://</a:t>
            </a:r>
            <a:r>
              <a:rPr lang="en-US" dirty="0" err="1"/>
              <a:t>git-scm.com</a:t>
            </a:r>
            <a:r>
              <a:rPr lang="en-US" dirty="0"/>
              <a:t>/downloads</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404657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Text Editors</a:t>
            </a:r>
            <a:endParaRPr lang="en-US" dirty="0"/>
          </a:p>
        </p:txBody>
      </p:sp>
      <p:sp>
        <p:nvSpPr>
          <p:cNvPr id="3" name="Subtitle 2"/>
          <p:cNvSpPr>
            <a:spLocks noGrp="1"/>
          </p:cNvSpPr>
          <p:nvPr>
            <p:ph type="subTitle" idx="1"/>
          </p:nvPr>
        </p:nvSpPr>
        <p:spPr/>
        <p:txBody>
          <a:bodyPr/>
          <a:lstStyle/>
          <a:p>
            <a:r>
              <a:rPr lang="en-US" dirty="0"/>
              <a:t>When working with Chef you spend a large time editing </a:t>
            </a:r>
            <a:r>
              <a:rPr lang="en-US" dirty="0" smtClean="0"/>
              <a:t>files.</a:t>
            </a:r>
          </a:p>
          <a:p>
            <a:endParaRPr lang="en-US" dirty="0" smtClean="0"/>
          </a:p>
          <a:p>
            <a:r>
              <a:rPr lang="en-US" dirty="0"/>
              <a:t>Whatever editor you use should optimize for this workflow</a:t>
            </a:r>
            <a:r>
              <a:rPr lang="en-US" dirty="0" smtClean="0"/>
              <a:t>.</a:t>
            </a:r>
            <a:endParaRPr lang="en-US" dirty="0"/>
          </a:p>
          <a:p>
            <a:endParaRPr lang="en-US" dirty="0"/>
          </a:p>
          <a:p>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04619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Atom is modern, approachable, and hackable to the core. We can't wait to see what you build with it</a:t>
            </a:r>
            <a:r>
              <a:rPr lang="en-US" dirty="0" smtClean="0"/>
              <a:t>.</a:t>
            </a:r>
            <a:endParaRPr lang="en-US" dirty="0"/>
          </a:p>
        </p:txBody>
      </p:sp>
      <p:sp>
        <p:nvSpPr>
          <p:cNvPr id="4" name="Content Placeholder 3"/>
          <p:cNvSpPr>
            <a:spLocks noGrp="1"/>
          </p:cNvSpPr>
          <p:nvPr>
            <p:ph sz="quarter" idx="13"/>
          </p:nvPr>
        </p:nvSpPr>
        <p:spPr>
          <a:xfrm>
            <a:off x="3669213" y="6429830"/>
            <a:ext cx="8917577" cy="524133"/>
          </a:xfrm>
        </p:spPr>
        <p:txBody>
          <a:bodyPr>
            <a:noAutofit/>
          </a:bodyPr>
          <a:lstStyle/>
          <a:p>
            <a:r>
              <a:rPr lang="en-US" sz="4000" dirty="0">
                <a:hlinkClick r:id="rId3"/>
              </a:rPr>
              <a:t>https://</a:t>
            </a:r>
            <a:r>
              <a:rPr lang="en-US" sz="4000" dirty="0" smtClean="0">
                <a:hlinkClick r:id="rId3"/>
              </a:rPr>
              <a:t>atom.io</a:t>
            </a:r>
            <a:endParaRPr lang="en-US" sz="4000" dirty="0" smtClean="0"/>
          </a:p>
          <a:p>
            <a:endParaRPr lang="en-US" sz="4000"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4"/>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1411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Ensure that ChefDK is installed on </a:t>
            </a:r>
            <a:r>
              <a:rPr lang="en-US" dirty="0"/>
              <a:t>your laptop</a:t>
            </a:r>
          </a:p>
          <a:p>
            <a:pPr marL="918610" lvl="1" indent="-609585">
              <a:buFont typeface="Wingdings" panose="05000000000000000000" pitchFamily="2" charset="2"/>
              <a:buChar char="Ø"/>
            </a:pPr>
            <a:r>
              <a:rPr lang="en-US" dirty="0"/>
              <a:t>Execute a series of commands to ensure everything is installed</a:t>
            </a:r>
          </a:p>
          <a:p>
            <a:pPr marL="918610" lvl="1" indent="-609585">
              <a:buFont typeface="Wingdings" panose="05000000000000000000" pitchFamily="2" charset="2"/>
              <a:buChar char="Ø"/>
            </a:pPr>
            <a:r>
              <a:rPr lang="en-US" dirty="0"/>
              <a:t>Download a repository of cookbooks</a:t>
            </a:r>
          </a:p>
          <a:p>
            <a:pPr marL="918610" lvl="1" indent="-609585">
              <a:buFont typeface="Wingdings" panose="05000000000000000000" pitchFamily="2" charset="2"/>
              <a:buChar char="Ø"/>
            </a:pPr>
            <a:r>
              <a:rPr lang="en-US" dirty="0"/>
              <a:t>Install a local editor like </a:t>
            </a:r>
            <a:r>
              <a:rPr lang="en-US" dirty="0"/>
              <a:t>A</a:t>
            </a:r>
            <a:r>
              <a:rPr lang="en-US" dirty="0" smtClean="0"/>
              <a:t>tom</a:t>
            </a: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2064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the ChefDK</a:t>
            </a:r>
            <a:endParaRPr lang="en-US" dirty="0"/>
          </a:p>
        </p:txBody>
      </p:sp>
      <p:sp>
        <p:nvSpPr>
          <p:cNvPr id="3" name="Text Placeholder 2"/>
          <p:cNvSpPr>
            <a:spLocks noGrp="1"/>
          </p:cNvSpPr>
          <p:nvPr>
            <p:ph type="body" sz="quarter" idx="10"/>
          </p:nvPr>
        </p:nvSpPr>
        <p:spPr>
          <a:xfrm>
            <a:off x="3012273" y="5503753"/>
            <a:ext cx="11318532" cy="2562668"/>
          </a:xfrm>
        </p:spPr>
        <p:txBody>
          <a:bodyPr>
            <a:normAutofit lnSpcReduction="10000"/>
          </a:bodyPr>
          <a:lstStyle/>
          <a:p>
            <a:pPr marL="380990" indent="-380990">
              <a:buFont typeface="Wingdings" charset="2"/>
              <a:buChar char="q"/>
            </a:pPr>
            <a:r>
              <a:rPr lang="en-US" dirty="0" smtClean="0"/>
              <a:t>Install the ChefDK</a:t>
            </a:r>
          </a:p>
          <a:p>
            <a:pPr marL="380990" indent="-380990">
              <a:buFont typeface="Wingdings" charset="2"/>
              <a:buChar char="q"/>
            </a:pPr>
            <a:r>
              <a:rPr lang="en-US" dirty="0" smtClean="0"/>
              <a:t>Open a Terminal / Command Prompt</a:t>
            </a:r>
          </a:p>
          <a:p>
            <a:pPr marL="380990" indent="-380990">
              <a:buFont typeface="Wingdings" charset="2"/>
              <a:buChar char="q"/>
            </a:pPr>
            <a:r>
              <a:rPr lang="en-US" dirty="0" smtClean="0"/>
              <a:t>Execute a series of commands to ensure everything is installed</a:t>
            </a:r>
          </a:p>
          <a:p>
            <a:pPr marL="380990" indent="-380990">
              <a:buFont typeface="Wingdings" charset="2"/>
              <a:buChar char="q"/>
            </a:pPr>
            <a:r>
              <a:rPr lang="en-US" dirty="0" smtClean="0"/>
              <a:t>Download a repository of cookbooks</a:t>
            </a:r>
          </a:p>
          <a:p>
            <a:pPr marL="380990" indent="-380990">
              <a:buFont typeface="Wingdings" charset="2"/>
              <a:buChar char="q"/>
            </a:pPr>
            <a:r>
              <a:rPr lang="en-US" dirty="0" smtClean="0"/>
              <a:t>Install </a:t>
            </a:r>
            <a:r>
              <a:rPr lang="en-US" dirty="0" err="1" smtClean="0"/>
              <a:t>git</a:t>
            </a:r>
            <a:r>
              <a:rPr lang="en-US" dirty="0" smtClean="0"/>
              <a:t> (optional)</a:t>
            </a:r>
          </a:p>
          <a:p>
            <a:pPr marL="380990" indent="-38099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Installing the tools on your system</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7024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ChefDK contains tools like chef-apply, chef-client, and kitchen</a:t>
            </a:r>
            <a:r>
              <a:rPr lang="en-US" dirty="0" smtClean="0"/>
              <a:t>.</a:t>
            </a:r>
          </a:p>
          <a:p>
            <a:endParaRPr lang="en-US" dirty="0"/>
          </a:p>
          <a:p>
            <a:r>
              <a:rPr lang="en-US" dirty="0"/>
              <a:t>You can find the ChefDK to download at the website downloads.chef.io. </a:t>
            </a:r>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4298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Download the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ChefDK is a tool chain built on top of the Ruby programming language</a:t>
            </a:r>
            <a:r>
              <a:rPr lang="en-US" dirty="0" smtClean="0"/>
              <a:t>.</a:t>
            </a:r>
          </a:p>
          <a:p>
            <a:endParaRPr lang="en-US" dirty="0"/>
          </a:p>
          <a:p>
            <a:r>
              <a:rPr lang="en-US" dirty="0"/>
              <a:t>The </a:t>
            </a:r>
            <a:r>
              <a:rPr lang="en-US" dirty="0" smtClean="0"/>
              <a:t>ChefDK installer </a:t>
            </a:r>
            <a:r>
              <a:rPr lang="en-US" dirty="0"/>
              <a:t>does not install any particular </a:t>
            </a:r>
            <a:r>
              <a:rPr lang="en-US" dirty="0" smtClean="0"/>
              <a:t>graphical-user-interface—installs CLI instead</a:t>
            </a:r>
          </a:p>
          <a:p>
            <a:endParaRPr lang="en-US" dirty="0"/>
          </a:p>
          <a:p>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5469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 Installing ChefDK</a:t>
            </a:r>
            <a:endParaRPr lang="en-US" dirty="0"/>
          </a:p>
        </p:txBody>
      </p:sp>
      <p:sp>
        <p:nvSpPr>
          <p:cNvPr id="5" name="Subtitle 4"/>
          <p:cNvSpPr>
            <a:spLocks noGrp="1"/>
          </p:cNvSpPr>
          <p:nvPr>
            <p:ph type="subTitle" idx="1"/>
          </p:nvPr>
        </p:nvSpPr>
        <p:spPr>
          <a:xfrm>
            <a:off x="3013753" y="3506117"/>
            <a:ext cx="10974132" cy="3768905"/>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4294967295"/>
          </p:nvPr>
        </p:nvSpPr>
        <p:spPr>
          <a:xfrm>
            <a:off x="3533747" y="7570600"/>
            <a:ext cx="8917577" cy="524133"/>
          </a:xfrm>
        </p:spPr>
        <p:txBody>
          <a:bodyPr>
            <a:normAutofit fontScale="92500" lnSpcReduction="20000"/>
          </a:bodyPr>
          <a:lstStyle/>
          <a:p>
            <a:r>
              <a:rPr lang="en-US" dirty="0"/>
              <a:t>https://</a:t>
            </a:r>
            <a:r>
              <a:rPr lang="en-US" dirty="0" err="1"/>
              <a:t>downloads.chef.io</a:t>
            </a:r>
            <a:r>
              <a:rPr lang="en-US" dirty="0"/>
              <a:t>/chef-</a:t>
            </a:r>
            <a:r>
              <a:rPr lang="en-US" dirty="0" err="1"/>
              <a:t>dk</a:t>
            </a:r>
            <a:r>
              <a:rPr lang="en-US" dirty="0"/>
              <a:t>/</a:t>
            </a:r>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99951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5218" y="2496327"/>
            <a:ext cx="12323618" cy="852712"/>
          </a:xfrm>
        </p:spPr>
        <p:txBody>
          <a:bodyPr>
            <a:normAutofit fontScale="90000"/>
          </a:bodyPr>
          <a:lstStyle/>
          <a:p>
            <a:r>
              <a:rPr lang="en-US" dirty="0" smtClean="0"/>
              <a:t>Lab: Run All These Commands</a:t>
            </a:r>
            <a:endParaRPr lang="en-US" dirty="0"/>
          </a:p>
        </p:txBody>
      </p:sp>
      <p:sp>
        <p:nvSpPr>
          <p:cNvPr id="3" name="Subtitle 2"/>
          <p:cNvSpPr>
            <a:spLocks noGrp="1"/>
          </p:cNvSpPr>
          <p:nvPr>
            <p:ph type="subTitle" idx="1"/>
          </p:nvPr>
        </p:nvSpPr>
        <p:spPr>
          <a:xfrm>
            <a:off x="3013753" y="3506117"/>
            <a:ext cx="10974132" cy="4888139"/>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15068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684424" y="584734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29491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333387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6921749B-AEB7-461B-845F-603CABD25259}">
  <ds:schemaRefs>
    <ds:schemaRef ds:uri="http://purl.org/dc/elements/1.1/"/>
    <ds:schemaRef ds:uri="7bb5d761-a2ea-4873-95f7-7a6658fb3ef0"/>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15243</TotalTime>
  <Words>1300</Words>
  <Application>Microsoft Office PowerPoint</Application>
  <PresentationFormat>Custom</PresentationFormat>
  <Paragraphs>131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Courier New</vt:lpstr>
      <vt:lpstr>Gill Sans MT</vt:lpstr>
      <vt:lpstr>Inconsolata</vt:lpstr>
      <vt:lpstr>Wingdings</vt:lpstr>
      <vt:lpstr>ChefDk3.2Template</vt:lpstr>
      <vt:lpstr>Workstation Installation</vt:lpstr>
      <vt:lpstr>Objectives</vt:lpstr>
      <vt:lpstr>Installing the ChefDK</vt:lpstr>
      <vt:lpstr>ChefDK</vt:lpstr>
      <vt:lpstr>GE: Download the ChefDK</vt:lpstr>
      <vt:lpstr>GE: Installing ChefDK</vt:lpstr>
      <vt:lpstr>Lab: Run All These Commands</vt:lpstr>
      <vt:lpstr>GE: Download a Repository</vt:lpstr>
      <vt:lpstr>GE: Download the Repository</vt:lpstr>
      <vt:lpstr>git</vt:lpstr>
      <vt:lpstr>Text Editors</vt:lpstr>
      <vt:lpstr>ATOM Editor</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1949</cp:revision>
  <cp:lastPrinted>2015-02-07T23:49:10Z</cp:lastPrinted>
  <dcterms:created xsi:type="dcterms:W3CDTF">2012-09-13T17:36:07Z</dcterms:created>
  <dcterms:modified xsi:type="dcterms:W3CDTF">2015-09-16T16:03:40Z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